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9" r:id="rId3"/>
    <p:sldId id="260" r:id="rId4"/>
    <p:sldId id="263" r:id="rId5"/>
    <p:sldId id="317" r:id="rId6"/>
    <p:sldId id="318" r:id="rId7"/>
    <p:sldId id="322" r:id="rId8"/>
    <p:sldId id="320" r:id="rId9"/>
    <p:sldId id="323" r:id="rId10"/>
    <p:sldId id="264" r:id="rId11"/>
    <p:sldId id="267" r:id="rId12"/>
    <p:sldId id="315" r:id="rId13"/>
    <p:sldId id="274" r:id="rId14"/>
    <p:sldId id="266" r:id="rId15"/>
    <p:sldId id="314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swald" panose="00000500000000000000" pitchFamily="2" charset="0"/>
      <p:regular r:id="rId22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EEE"/>
    <a:srgbClr val="C5EBEF"/>
    <a:srgbClr val="0097A7"/>
    <a:srgbClr val="11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C769C5-745D-495C-80D9-E69C25736C67}">
  <a:tblStyle styleId="{84C769C5-745D-495C-80D9-E69C25736C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62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1042-020-10139-6" TargetMode="External"/><Relationship Id="rId3" Type="http://schemas.openxmlformats.org/officeDocument/2006/relationships/hyperlink" Target="https://www.ijser.org/researchpaper/Automatic-Timetable-Generation-using-Genetic-Algorithm.pdf" TargetMode="External"/><Relationship Id="rId7" Type="http://schemas.openxmlformats.org/officeDocument/2006/relationships/hyperlink" Target="https://www.researchgate.net/publication/309770246_A_Study_on_Genetic_Algorithm_and_its_Applic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manticscholar.org/paper/Automatic-Timetable-Generation-using-Genetic-Mittal-Doshi/a08fddd492660c1dd49c0fd001d2d570373220f0" TargetMode="External"/><Relationship Id="rId5" Type="http://schemas.openxmlformats.org/officeDocument/2006/relationships/hyperlink" Target="https://www.boente.eti.br/fuzzy/ebook-fuzzy-mitchell.pdf" TargetMode="External"/><Relationship Id="rId4" Type="http://schemas.openxmlformats.org/officeDocument/2006/relationships/hyperlink" Target="https://www.sciencedirect.com/science/article/pii/S0377042705000774" TargetMode="External"/><Relationship Id="rId9" Type="http://schemas.openxmlformats.org/officeDocument/2006/relationships/hyperlink" Target="https://www.atlantis-press.com/article/25893493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2446553" y="1721119"/>
            <a:ext cx="3903436" cy="682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DP-I Review  On “</a:t>
            </a:r>
            <a:r>
              <a:rPr lang="en-US" sz="3200" dirty="0" err="1">
                <a:solidFill>
                  <a:srgbClr val="000000"/>
                </a:solidFill>
              </a:rPr>
              <a:t>TimeTable</a:t>
            </a:r>
            <a:r>
              <a:rPr lang="en-US" sz="3200" dirty="0">
                <a:solidFill>
                  <a:srgbClr val="000000"/>
                </a:solidFill>
              </a:rPr>
              <a:t> Scheduling”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637195" y="76358"/>
            <a:ext cx="7522152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BRACT's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Vishwakarma Institute of Information Technology , Pune-411048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Department of Artificial Intelligence and Data Science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D6A74-A2CA-8158-5944-5BEF60BAB9A6}"/>
              </a:ext>
            </a:extLst>
          </p:cNvPr>
          <p:cNvSpPr txBox="1"/>
          <p:nvPr/>
        </p:nvSpPr>
        <p:spPr>
          <a:xfrm>
            <a:off x="289142" y="2739507"/>
            <a:ext cx="46412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/>
              <a:t>Presented by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Vishwajeet Desai Roll No:371015	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Siddhesh Mali      Roll No:371037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Revak</a:t>
            </a:r>
            <a:r>
              <a:rPr lang="en-US" dirty="0"/>
              <a:t> </a:t>
            </a:r>
            <a:r>
              <a:rPr lang="en-US" dirty="0" err="1"/>
              <a:t>Pandkar</a:t>
            </a:r>
            <a:r>
              <a:rPr lang="en-US" dirty="0"/>
              <a:t>    Roll No:371043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Shreyash</a:t>
            </a:r>
            <a:r>
              <a:rPr lang="en-US" dirty="0"/>
              <a:t> </a:t>
            </a:r>
            <a:r>
              <a:rPr lang="en-US" dirty="0" err="1"/>
              <a:t>Rahinj</a:t>
            </a:r>
            <a:r>
              <a:rPr lang="en-US" dirty="0"/>
              <a:t>  Roll No:371045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D891-4F2B-47CF-6190-7648562661A9}"/>
              </a:ext>
            </a:extLst>
          </p:cNvPr>
          <p:cNvSpPr txBox="1"/>
          <p:nvPr/>
        </p:nvSpPr>
        <p:spPr>
          <a:xfrm>
            <a:off x="5911702" y="3508948"/>
            <a:ext cx="464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Guided  By</a:t>
            </a:r>
          </a:p>
          <a:p>
            <a:r>
              <a:rPr lang="en-US" sz="1800" dirty="0"/>
              <a:t>Prof. Prema Kadam </a:t>
            </a:r>
          </a:p>
          <a:p>
            <a:endParaRPr lang="en-IN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F1589-3B0C-1187-38AE-72EC4752B03D}"/>
              </a:ext>
            </a:extLst>
          </p:cNvPr>
          <p:cNvSpPr txBox="1"/>
          <p:nvPr/>
        </p:nvSpPr>
        <p:spPr>
          <a:xfrm>
            <a:off x="0" y="4928056"/>
            <a:ext cx="59117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27-09-2023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82A3F-029C-67CC-CC34-062CC175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7" b="89966" l="7558" r="93837">
                        <a14:foregroundMark x1="13488" y1="8163" x2="13488" y2="8163"/>
                        <a14:foregroundMark x1="8605" y1="4847" x2="8605" y2="4847"/>
                        <a14:foregroundMark x1="83953" y1="64626" x2="83953" y2="64626"/>
                        <a14:foregroundMark x1="93953" y1="45068" x2="93953" y2="45068"/>
                        <a14:foregroundMark x1="93721" y1="47279" x2="93721" y2="47279"/>
                        <a14:foregroundMark x1="81512" y1="88435" x2="81512" y2="88435"/>
                        <a14:foregroundMark x1="87558" y1="88605" x2="87558" y2="88605"/>
                        <a14:foregroundMark x1="7558" y1="76446" x2="7558" y2="76446"/>
                        <a14:foregroundMark x1="9884" y1="76361" x2="9884" y2="76361"/>
                        <a14:foregroundMark x1="14535" y1="75935" x2="14535" y2="75935"/>
                        <a14:foregroundMark x1="17093" y1="76616" x2="17093" y2="76616"/>
                        <a14:foregroundMark x1="25465" y1="76786" x2="25465" y2="76786"/>
                        <a14:foregroundMark x1="31395" y1="76871" x2="31395" y2="76871"/>
                        <a14:foregroundMark x1="36279" y1="77211" x2="36279" y2="77211"/>
                        <a14:foregroundMark x1="48837" y1="77041" x2="48837" y2="77041"/>
                        <a14:foregroundMark x1="52326" y1="76871" x2="52326" y2="76871"/>
                        <a14:foregroundMark x1="60233" y1="77296" x2="60233" y2="77296"/>
                        <a14:foregroundMark x1="23605" y1="82823" x2="23605" y2="82823"/>
                        <a14:foregroundMark x1="26977" y1="83248" x2="26977" y2="83248"/>
                        <a14:foregroundMark x1="33953" y1="84099" x2="33953" y2="84099"/>
                        <a14:foregroundMark x1="37791" y1="82313" x2="37791" y2="82313"/>
                        <a14:foregroundMark x1="40581" y1="83418" x2="40581" y2="83418"/>
                        <a14:foregroundMark x1="44419" y1="83418" x2="44419" y2="83418"/>
                        <a14:foregroundMark x1="49419" y1="85034" x2="49419" y2="85034"/>
                        <a14:foregroundMark x1="54186" y1="82313" x2="54186" y2="82313"/>
                        <a14:foregroundMark x1="58140" y1="83248" x2="58140" y2="83248"/>
                        <a14:foregroundMark x1="65116" y1="83673" x2="65116" y2="83673"/>
                        <a14:backgroundMark x1="30814" y1="77296" x2="30814" y2="77296"/>
                        <a14:backgroundMark x1="41860" y1="77296" x2="41860" y2="77296"/>
                        <a14:backgroundMark x1="47791" y1="76616" x2="47791" y2="76616"/>
                        <a14:backgroundMark x1="59419" y1="77296" x2="59419" y2="77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2" y="76358"/>
            <a:ext cx="699537" cy="95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CF847F-E6D5-6CA4-88D0-F83F8D62BBF6}"/>
              </a:ext>
            </a:extLst>
          </p:cNvPr>
          <p:cNvSpPr txBox="1"/>
          <p:nvPr/>
        </p:nvSpPr>
        <p:spPr>
          <a:xfrm>
            <a:off x="0" y="397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Oswald"/>
                <a:sym typeface="Oswald"/>
              </a:rPr>
              <a:t>Objectives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2FB13-29B4-DBD4-3EF6-F9EA78ED6C42}"/>
              </a:ext>
            </a:extLst>
          </p:cNvPr>
          <p:cNvSpPr txBox="1"/>
          <p:nvPr/>
        </p:nvSpPr>
        <p:spPr>
          <a:xfrm>
            <a:off x="0" y="708419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primary objective of our project is to develop an automated system of timetable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 minimize the conflicts in scheduling including overlapping of classes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Create a system that does not depend on manual interference and thereby reducing time and effort helping in increase in the overall effeciency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12244-8645-3CAA-A8F8-764A48305526}"/>
              </a:ext>
            </a:extLst>
          </p:cNvPr>
          <p:cNvSpPr txBox="1"/>
          <p:nvPr/>
        </p:nvSpPr>
        <p:spPr>
          <a:xfrm>
            <a:off x="0" y="2310140"/>
            <a:ext cx="2750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Applications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A08B6-C522-1FE1-21F3-26E1B9599605}"/>
              </a:ext>
            </a:extLst>
          </p:cNvPr>
          <p:cNvSpPr txBox="1"/>
          <p:nvPr/>
        </p:nvSpPr>
        <p:spPr>
          <a:xfrm>
            <a:off x="0" y="3138160"/>
            <a:ext cx="35952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Academic Timetable Scheduling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Course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Exam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15AA2-28D2-3AED-CEE1-55A60E6BCEDD}"/>
              </a:ext>
            </a:extLst>
          </p:cNvPr>
          <p:cNvSpPr txBox="1"/>
          <p:nvPr/>
        </p:nvSpPr>
        <p:spPr>
          <a:xfrm>
            <a:off x="4991101" y="3138160"/>
            <a:ext cx="41528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ource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Event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Adaptive Scheduling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0" y="122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Literature Survey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416BB-E29A-5AF4-8701-4AD39A6B57D3}"/>
              </a:ext>
            </a:extLst>
          </p:cNvPr>
          <p:cNvSpPr txBox="1"/>
          <p:nvPr/>
        </p:nvSpPr>
        <p:spPr>
          <a:xfrm>
            <a:off x="-49619" y="951362"/>
            <a:ext cx="91936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Selection Operations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</a:t>
            </a:r>
            <a:endParaRPr lang="en" sz="1400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	- Roulette Wheel Selection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Enhancements: Elitism Selection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CrossOver Operations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lvl="1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Single Point Crossover</a:t>
            </a:r>
          </a:p>
          <a:p>
            <a:pPr marL="285750" lvl="1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Enhancements: Two Point Crossover</a:t>
            </a:r>
          </a:p>
          <a:p>
            <a:pPr marL="285750" lvl="1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	          Uniform Crossover </a:t>
            </a:r>
          </a:p>
          <a:p>
            <a:pPr marL="285750" lvl="1" indent="-285750">
              <a:buSzPts val="1400"/>
              <a:buFont typeface="Arial" panose="020B0604020202020204" pitchFamily="34" charset="0"/>
              <a:buChar char="•"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lvl="1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 Constraints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lvl="2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Required hours for each Subject</a:t>
            </a:r>
          </a:p>
          <a:p>
            <a:pPr marL="285750" lvl="2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Faculty can’t take two lectures at once</a:t>
            </a:r>
          </a:p>
          <a:p>
            <a:pPr marL="285750" lvl="2" indent="-285750">
              <a:buSzPts val="1400"/>
              <a:buFont typeface="Arial" panose="020B0604020202020204" pitchFamily="34" charset="0"/>
              <a:buChar char="•"/>
              <a:defRPr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- Enhancements: Differentiate between normal lectures and labs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etch_230916a 2023-09-27 12-01-42_Trim">
            <a:hlinkClick r:id="" action="ppaction://media"/>
            <a:extLst>
              <a:ext uri="{FF2B5EF4-FFF2-40B4-BE49-F238E27FC236}">
                <a16:creationId xmlns:a16="http://schemas.microsoft.com/office/drawing/2014/main" id="{EF0FE79C-E112-80C0-C772-0B0A5753B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710" y="1274616"/>
            <a:ext cx="3560836" cy="3525983"/>
          </a:xfrm>
          <a:prstGeom prst="rect">
            <a:avLst/>
          </a:prstGeom>
        </p:spPr>
      </p:pic>
      <p:pic>
        <p:nvPicPr>
          <p:cNvPr id="3" name="Splicing 2023-09-27 12-03-57_Trim">
            <a:hlinkClick r:id="" action="ppaction://media"/>
            <a:extLst>
              <a:ext uri="{FF2B5EF4-FFF2-40B4-BE49-F238E27FC236}">
                <a16:creationId xmlns:a16="http://schemas.microsoft.com/office/drawing/2014/main" id="{7A4295AB-FEC2-0484-A719-F42EFCDAA2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4456" y="1274616"/>
            <a:ext cx="3369143" cy="3525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AB895-28FD-E548-2EF0-A496472D53EE}"/>
              </a:ext>
            </a:extLst>
          </p:cNvPr>
          <p:cNvSpPr txBox="1"/>
          <p:nvPr/>
        </p:nvSpPr>
        <p:spPr>
          <a:xfrm>
            <a:off x="408710" y="817418"/>
            <a:ext cx="128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CCBD4-4DE1-15EF-6D62-61AB77A40705}"/>
              </a:ext>
            </a:extLst>
          </p:cNvPr>
          <p:cNvSpPr txBox="1"/>
          <p:nvPr/>
        </p:nvSpPr>
        <p:spPr>
          <a:xfrm>
            <a:off x="5264727" y="817418"/>
            <a:ext cx="119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/>
              <a:t>ENHANCED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2AD0E-FBD7-5BED-D3ED-1DCFB9DBAA42}"/>
              </a:ext>
            </a:extLst>
          </p:cNvPr>
          <p:cNvSpPr txBox="1"/>
          <p:nvPr/>
        </p:nvSpPr>
        <p:spPr>
          <a:xfrm>
            <a:off x="1049482" y="1447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sym typeface="Oswald"/>
              </a:rPr>
              <a:t>Proof Of Concept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5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643800" y="1797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Software Requirements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6B90AE-167E-C169-FD08-89210303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37" y="793772"/>
            <a:ext cx="3546763" cy="4107012"/>
          </a:xfrm>
          <a:prstGeom prst="rect">
            <a:avLst/>
          </a:prstGeom>
        </p:spPr>
      </p:pic>
      <p:pic>
        <p:nvPicPr>
          <p:cNvPr id="1046" name="Picture 22" descr="Python Logo transparent PNG - StickPNG">
            <a:extLst>
              <a:ext uri="{FF2B5EF4-FFF2-40B4-BE49-F238E27FC236}">
                <a16:creationId xmlns:a16="http://schemas.microsoft.com/office/drawing/2014/main" id="{5317F16E-2C1E-9EF0-B57A-C50B50BC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4" y="2068569"/>
            <a:ext cx="598149" cy="5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DE7A7E-0D85-F4AA-59B3-512E817CA83D}"/>
              </a:ext>
            </a:extLst>
          </p:cNvPr>
          <p:cNvSpPr txBox="1"/>
          <p:nvPr/>
        </p:nvSpPr>
        <p:spPr>
          <a:xfrm>
            <a:off x="1348404" y="2186333"/>
            <a:ext cx="135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PYTHON</a:t>
            </a:r>
          </a:p>
        </p:txBody>
      </p:sp>
      <p:pic>
        <p:nvPicPr>
          <p:cNvPr id="1026" name="Picture 2" descr="Flutter, HD, logo, png | PNGWing">
            <a:extLst>
              <a:ext uri="{FF2B5EF4-FFF2-40B4-BE49-F238E27FC236}">
                <a16:creationId xmlns:a16="http://schemas.microsoft.com/office/drawing/2014/main" id="{A362AE14-C2AF-6314-EB4B-1B31A8E3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75" b="99738" l="1196" r="96522">
                        <a14:foregroundMark x1="5326" y1="47069" x2="5326" y2="47069"/>
                        <a14:foregroundMark x1="1196" y1="49519" x2="1196" y2="49519"/>
                        <a14:foregroundMark x1="1196" y1="49519" x2="1196" y2="49519"/>
                        <a14:foregroundMark x1="70109" y1="2362" x2="70109" y2="2362"/>
                        <a14:foregroundMark x1="96739" y1="1662" x2="96739" y2="1662"/>
                        <a14:foregroundMark x1="44130" y1="71391" x2="44130" y2="71391"/>
                        <a14:foregroundMark x1="63043" y1="82240" x2="63043" y2="82240"/>
                        <a14:foregroundMark x1="51087" y1="71741" x2="51087" y2="71741"/>
                        <a14:foregroundMark x1="63804" y1="63080" x2="63804" y2="63080"/>
                        <a14:foregroundMark x1="62500" y1="82065" x2="62500" y2="82065"/>
                        <a14:foregroundMark x1="63804" y1="83377" x2="75978" y2="92563"/>
                        <a14:foregroundMark x1="43043" y1="75241" x2="82609" y2="54331"/>
                        <a14:foregroundMark x1="82609" y1="54331" x2="82609" y2="54331"/>
                        <a14:foregroundMark x1="75000" y1="53806" x2="50000" y2="64479"/>
                        <a14:foregroundMark x1="60109" y1="82940" x2="80326" y2="89589"/>
                        <a14:foregroundMark x1="50870" y1="87664" x2="78370" y2="99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" y="983415"/>
            <a:ext cx="500539" cy="6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7263B0-E129-2892-BD8E-5F891DF1A2A5}"/>
              </a:ext>
            </a:extLst>
          </p:cNvPr>
          <p:cNvSpPr txBox="1"/>
          <p:nvPr/>
        </p:nvSpPr>
        <p:spPr>
          <a:xfrm>
            <a:off x="1268022" y="1025037"/>
            <a:ext cx="1261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FLUTTER</a:t>
            </a:r>
          </a:p>
          <a:p>
            <a:endParaRPr lang="en-IN" sz="1800" dirty="0"/>
          </a:p>
        </p:txBody>
      </p:sp>
      <p:pic>
        <p:nvPicPr>
          <p:cNvPr id="1028" name="Picture 4" descr="PostgreSQL - Wikipedia">
            <a:extLst>
              <a:ext uri="{FF2B5EF4-FFF2-40B4-BE49-F238E27FC236}">
                <a16:creationId xmlns:a16="http://schemas.microsoft.com/office/drawing/2014/main" id="{18A29482-9D6A-8333-2A7F-23149408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5" y="3186705"/>
            <a:ext cx="603028" cy="6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138A-EF7D-2F41-AC91-92DCCDA26A8E}"/>
              </a:ext>
            </a:extLst>
          </p:cNvPr>
          <p:cNvSpPr txBox="1"/>
          <p:nvPr/>
        </p:nvSpPr>
        <p:spPr>
          <a:xfrm>
            <a:off x="1379439" y="32975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POSTGRESQL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Conclusion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61E0AA-97D1-31AE-D5D7-AD7EC06E1B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646171"/>
            <a:ext cx="9144000" cy="3988174"/>
          </a:xfrm>
        </p:spPr>
        <p:txBody>
          <a:bodyPr/>
          <a:lstStyle/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project aims to automate and optimize scheduling processes in educational institutions.</a:t>
            </a: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It seeks to improve resource utilization, reduce scheduling conflicts, and enhance user satisfaction.</a:t>
            </a: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practical applications of this project are extensive, ranging from academic timetable scheduling to faculty allocation, room management, and event scheduling.</a:t>
            </a: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project's objectives, including customization, resource optimization, and user-friendliness</a:t>
            </a: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By automating and optimizing the creation of academic timetables, this project aims to improve resource utilization, minimize scheduling conflicts, and enhance user satisfaction among students, faculty, and administrators.</a:t>
            </a: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Thus it represents a significant opportunity to revolutionize scheduling processes in educational institutions</a:t>
            </a:r>
            <a:endParaRPr lang="en-I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References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61E0AA-97D1-31AE-D5D7-AD7EC06E1B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646171"/>
            <a:ext cx="9144000" cy="3988174"/>
          </a:xfrm>
        </p:spPr>
        <p:txBody>
          <a:bodyPr/>
          <a:lstStyle/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Timetable Generation using Genetic Algorithm.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Genetic algorithms for modelling and optimization.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IN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introduction to genetic algorithms</a:t>
            </a:r>
            <a:endParaRPr lang="en-IN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Timetable Generation using Genetic Algorithm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Study on Genetic Algorithm and its Applications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0000"/>
                </a:solidFill>
                <a:latin typeface="Oswald"/>
                <a:sym typeface="Oswa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 on genetic algorithm: past, present, and future</a:t>
            </a: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0000"/>
                </a:solidFill>
                <a:latin typeface="Oswald"/>
                <a:sym typeface="Oswa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Application Research of Genetic Algorithm</a:t>
            </a: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IN" sz="1800" dirty="0">
              <a:solidFill>
                <a:srgbClr val="000000"/>
              </a:solidFill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0000"/>
              </a:solidFill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295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230332" y="158063"/>
            <a:ext cx="3297382" cy="526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000000"/>
                </a:solidFill>
              </a:rPr>
              <a:t>Problem Statement </a:t>
            </a:r>
            <a:endParaRPr sz="2800" b="1" dirty="0">
              <a:solidFill>
                <a:srgbClr val="000000"/>
              </a:solidFill>
            </a:endParaRPr>
          </a:p>
        </p:txBody>
      </p:sp>
      <p:sp>
        <p:nvSpPr>
          <p:cNvPr id="697" name="Google Shape;697;p30"/>
          <p:cNvSpPr txBox="1">
            <a:spLocks noGrp="1"/>
          </p:cNvSpPr>
          <p:nvPr>
            <p:ph type="title" idx="2"/>
          </p:nvPr>
        </p:nvSpPr>
        <p:spPr>
          <a:xfrm>
            <a:off x="-367612" y="620626"/>
            <a:ext cx="61746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Genetic Algorithm-Based Timetable Scheduler Application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6D316-2C6F-CEF0-6BF8-73C8AA5A7E5A}"/>
              </a:ext>
            </a:extLst>
          </p:cNvPr>
          <p:cNvSpPr txBox="1"/>
          <p:nvPr/>
        </p:nvSpPr>
        <p:spPr>
          <a:xfrm>
            <a:off x="230332" y="1342054"/>
            <a:ext cx="46447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2800"/>
              <a:buFont typeface="Oswald"/>
              <a:buNone/>
              <a:tabLst/>
              <a:defRPr/>
            </a:pPr>
            <a:r>
              <a:rPr kumimoji="0" lang="en-IN" sz="2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534C3-15EE-CED3-3236-1C22DA2CB9C0}"/>
              </a:ext>
            </a:extLst>
          </p:cNvPr>
          <p:cNvSpPr txBox="1"/>
          <p:nvPr/>
        </p:nvSpPr>
        <p:spPr>
          <a:xfrm>
            <a:off x="230332" y="2056354"/>
            <a:ext cx="90175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sym typeface="Oswald"/>
              </a:rPr>
              <a:t>The primary objective is to create an application that can efficiently generate timetables for classes , considering factors such as room availability, faculty availability , etc.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Oswald"/>
              <a:sym typeface="Oswald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sym typeface="Oswald"/>
              </a:rPr>
              <a:t>The system should be able to detect and resolve conflicts that may arise due to resource unavailability, overlapping schedules, or other constraints.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Oswald"/>
              <a:sym typeface="Oswald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-609"/>
            <a:ext cx="3276600" cy="57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</a:rPr>
              <a:t>MOTIVATION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0" y="572138"/>
            <a:ext cx="9144000" cy="1227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Timetable scheduling is quite a complex task which involves numerous variables such as course offerings, availability of faculties, availability of classrooms/labs, room allocation, etc.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Manual Scheduling often leads to conflicts,errors and is also time consuming  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" dirty="0">
              <a:solidFill>
                <a:srgbClr val="000000"/>
              </a:solidFill>
            </a:endParaRPr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2;p31">
            <a:extLst>
              <a:ext uri="{FF2B5EF4-FFF2-40B4-BE49-F238E27FC236}">
                <a16:creationId xmlns:a16="http://schemas.microsoft.com/office/drawing/2014/main" id="{BD009E94-6755-FC81-53FD-790737E3F5A7}"/>
              </a:ext>
            </a:extLst>
          </p:cNvPr>
          <p:cNvSpPr txBox="1">
            <a:spLocks/>
          </p:cNvSpPr>
          <p:nvPr/>
        </p:nvSpPr>
        <p:spPr>
          <a:xfrm>
            <a:off x="0" y="1799470"/>
            <a:ext cx="3276600" cy="57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rgbClr val="000000"/>
                </a:solidFill>
              </a:rPr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2BD0B-B5E6-7EEE-2066-7F3170049187}"/>
              </a:ext>
            </a:extLst>
          </p:cNvPr>
          <p:cNvSpPr txBox="1"/>
          <p:nvPr/>
        </p:nvSpPr>
        <p:spPr>
          <a:xfrm>
            <a:off x="0" y="2504499"/>
            <a:ext cx="9144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 eaLnBrk="1" fontAlgn="auto" latinLnBrk="0" hangingPunct="1"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Create a scalable and adaptable solution that can meet the needs of various types of educational institutions.</a:t>
            </a:r>
          </a:p>
          <a:p>
            <a:pPr marL="285750" lvl="0" indent="-285750" defTabSz="914400" eaLnBrk="1" fontAlgn="auto" latinLnBrk="0" hangingPunct="1"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defTabSz="914400" eaLnBrk="1" fontAlgn="auto" latinLnBrk="0" hangingPunct="1"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Conduct rigorous testing, including unit testing, integration testing, and user acceptance testing, with a specific focus on educational use cases.</a:t>
            </a:r>
          </a:p>
          <a:p>
            <a:pPr marL="285750" lvl="0" indent="-285750" defTabSz="914400" eaLnBrk="1" fontAlgn="auto" latinLnBrk="0" hangingPunct="1"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defTabSz="914400" eaLnBrk="1" fontAlgn="auto" latinLnBrk="0" hangingPunct="1"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future scope of the project is dynamic, with opportunities to continually improve scheduling processes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852054" y="700803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Current State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Gap Analysis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82" name="Google Shape;782;p34"/>
          <p:cNvSpPr txBox="1">
            <a:spLocks noGrp="1"/>
          </p:cNvSpPr>
          <p:nvPr>
            <p:ph type="subTitle" idx="2"/>
          </p:nvPr>
        </p:nvSpPr>
        <p:spPr>
          <a:xfrm>
            <a:off x="0" y="1144635"/>
            <a:ext cx="45720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Educational Institutes primarily rely on manual methods for timetable scheduling</a:t>
            </a:r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72000" y="715314"/>
            <a:ext cx="47700" cy="4435113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558714-DA90-D022-773B-C93C3D534B81}"/>
              </a:ext>
            </a:extLst>
          </p:cNvPr>
          <p:cNvSpPr txBox="1"/>
          <p:nvPr/>
        </p:nvSpPr>
        <p:spPr>
          <a:xfrm>
            <a:off x="-38494" y="2022794"/>
            <a:ext cx="4634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Scheduling is a time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nsuming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and resource intensive task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32EF7-B310-A9D8-780D-F1B256DD2C35}"/>
              </a:ext>
            </a:extLst>
          </p:cNvPr>
          <p:cNvSpPr txBox="1"/>
          <p:nvPr/>
        </p:nvSpPr>
        <p:spPr>
          <a:xfrm>
            <a:off x="-38494" y="2955466"/>
            <a:ext cx="457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process is often prone to errors and conflicts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FCCE4-37B0-8C98-AC8F-96BCBAFB6C6D}"/>
              </a:ext>
            </a:extLst>
          </p:cNvPr>
          <p:cNvSpPr txBox="1"/>
          <p:nvPr/>
        </p:nvSpPr>
        <p:spPr>
          <a:xfrm>
            <a:off x="28" y="3689803"/>
            <a:ext cx="4571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Sub-Optimal timetables can lead to dissatisfaction among students, faculty &amp; administrators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BFD0B-8F00-7FAC-7A03-20408DB2B27D}"/>
              </a:ext>
            </a:extLst>
          </p:cNvPr>
          <p:cNvSpPr txBox="1"/>
          <p:nvPr/>
        </p:nvSpPr>
        <p:spPr>
          <a:xfrm>
            <a:off x="5773881" y="725499"/>
            <a:ext cx="2123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Oswald"/>
              <a:buNone/>
              <a:tabLst/>
              <a:defRPr/>
            </a:pPr>
            <a:r>
              <a:rPr lang="en-IN" sz="1800" dirty="0">
                <a:latin typeface="Oswald"/>
                <a:sym typeface="Oswald"/>
              </a:rPr>
              <a:t>Desired Future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sym typeface="Oswald"/>
              </a:rPr>
              <a:t>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E8E9A-F597-1C86-87F3-3C104D5628BF}"/>
              </a:ext>
            </a:extLst>
          </p:cNvPr>
          <p:cNvSpPr txBox="1"/>
          <p:nvPr/>
        </p:nvSpPr>
        <p:spPr>
          <a:xfrm>
            <a:off x="4619700" y="1192569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 automated system can optimize scheduling 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C78E28-D263-E341-3DED-ED1D249020B0}"/>
              </a:ext>
            </a:extLst>
          </p:cNvPr>
          <p:cNvSpPr txBox="1"/>
          <p:nvPr/>
        </p:nvSpPr>
        <p:spPr>
          <a:xfrm>
            <a:off x="4634372" y="2027881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application can significantly reduce time and resource required for scheduling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312B3B-415D-F2D7-38BD-38208FA37A3F}"/>
              </a:ext>
            </a:extLst>
          </p:cNvPr>
          <p:cNvSpPr txBox="1"/>
          <p:nvPr/>
        </p:nvSpPr>
        <p:spPr>
          <a:xfrm>
            <a:off x="4619700" y="2868526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Timetable can be scheduled to suit constraints and hence can help in minimizing conflicts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9F64E-244E-BBA1-5EE2-0A74AAA2F68F}"/>
              </a:ext>
            </a:extLst>
          </p:cNvPr>
          <p:cNvSpPr txBox="1"/>
          <p:nvPr/>
        </p:nvSpPr>
        <p:spPr>
          <a:xfrm>
            <a:off x="4619700" y="3703838"/>
            <a:ext cx="4581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Improved timetables can lead to satisfaction and cater needs of students &amp; faculties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638E53-5AC5-DC1B-15A9-A73CEFB83DD3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System Architecture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C71004-FBB7-ACBC-4959-0DD9E61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722662"/>
            <a:ext cx="8395854" cy="36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CFA299-F604-D48D-45B6-8348FE17EE14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Data Flow Diagram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6D3A6B6C-0A8B-5D72-84F9-550C2C2B6F71}"/>
              </a:ext>
            </a:extLst>
          </p:cNvPr>
          <p:cNvSpPr txBox="1">
            <a:spLocks/>
          </p:cNvSpPr>
          <p:nvPr/>
        </p:nvSpPr>
        <p:spPr>
          <a:xfrm>
            <a:off x="0" y="4866490"/>
            <a:ext cx="2434614" cy="2668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151DC1E-42CA-4389-BDC7-E43E1263F7CB}" type="datetime1">
              <a:rPr lang="en-IN" smtClean="0"/>
              <a:pPr/>
              <a:t>02-11-2023</a:t>
            </a:fld>
            <a:endParaRPr lang="en-US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93B7D7D-F3D5-522E-24AF-963ECFB3B324}"/>
              </a:ext>
            </a:extLst>
          </p:cNvPr>
          <p:cNvSpPr txBox="1">
            <a:spLocks/>
          </p:cNvSpPr>
          <p:nvPr/>
        </p:nvSpPr>
        <p:spPr>
          <a:xfrm>
            <a:off x="8624183" y="4866491"/>
            <a:ext cx="2434614" cy="2668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ABFD712-9A51-4586-91F9-28577CD198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4B563D-93EA-C767-478C-79E73C633878}"/>
              </a:ext>
            </a:extLst>
          </p:cNvPr>
          <p:cNvSpPr/>
          <p:nvPr/>
        </p:nvSpPr>
        <p:spPr>
          <a:xfrm>
            <a:off x="7246040" y="1756323"/>
            <a:ext cx="1758332" cy="96877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Timetable Generating 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4E778-ECBF-C0B5-9B58-BD6010E84EE0}"/>
              </a:ext>
            </a:extLst>
          </p:cNvPr>
          <p:cNvSpPr txBox="1"/>
          <p:nvPr/>
        </p:nvSpPr>
        <p:spPr>
          <a:xfrm>
            <a:off x="407948" y="2174791"/>
            <a:ext cx="2631005" cy="472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Courses , Teachers &amp; other details entry operators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8D77106-9357-310D-CD33-23641403DB51}"/>
              </a:ext>
            </a:extLst>
          </p:cNvPr>
          <p:cNvSpPr/>
          <p:nvPr/>
        </p:nvSpPr>
        <p:spPr>
          <a:xfrm>
            <a:off x="3625205" y="3610925"/>
            <a:ext cx="1893589" cy="96877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Database Management System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F212ACC-972F-B5CD-2104-AF9FD28F9099}"/>
              </a:ext>
            </a:extLst>
          </p:cNvPr>
          <p:cNvCxnSpPr>
            <a:cxnSpLocks/>
            <a:stCxn id="35" idx="2"/>
            <a:endCxn id="36" idx="3"/>
          </p:cNvCxnSpPr>
          <p:nvPr/>
        </p:nvCxnSpPr>
        <p:spPr>
          <a:xfrm rot="16200000" flipH="1">
            <a:off x="1917647" y="2452962"/>
            <a:ext cx="1790672" cy="2179064"/>
          </a:xfrm>
          <a:prstGeom prst="bentConnector3">
            <a:avLst>
              <a:gd name="adj1" fmla="val 1206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F04DCDC-138B-598B-3B66-54069AFD0598}"/>
              </a:ext>
            </a:extLst>
          </p:cNvPr>
          <p:cNvCxnSpPr>
            <a:cxnSpLocks/>
            <a:stCxn id="36" idx="4"/>
            <a:endCxn id="34" idx="4"/>
          </p:cNvCxnSpPr>
          <p:nvPr/>
        </p:nvCxnSpPr>
        <p:spPr>
          <a:xfrm rot="5400000" flipH="1" flipV="1">
            <a:off x="5421302" y="1875800"/>
            <a:ext cx="1854602" cy="3553206"/>
          </a:xfrm>
          <a:prstGeom prst="bentConnector3">
            <a:avLst>
              <a:gd name="adj1" fmla="val -123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552D08B-A2A1-56A5-CDF1-F68CE005F018}"/>
              </a:ext>
            </a:extLst>
          </p:cNvPr>
          <p:cNvCxnSpPr>
            <a:cxnSpLocks/>
            <a:stCxn id="34" idx="2"/>
            <a:endCxn id="36" idx="7"/>
          </p:cNvCxnSpPr>
          <p:nvPr/>
        </p:nvCxnSpPr>
        <p:spPr>
          <a:xfrm rot="10800000" flipV="1">
            <a:off x="5241484" y="2240713"/>
            <a:ext cx="2004556" cy="151208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FBFEFC-8BF5-9E85-D81A-069EE3FF5A43}"/>
              </a:ext>
            </a:extLst>
          </p:cNvPr>
          <p:cNvSpPr txBox="1"/>
          <p:nvPr/>
        </p:nvSpPr>
        <p:spPr>
          <a:xfrm>
            <a:off x="4224700" y="977066"/>
            <a:ext cx="756410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35DA2C-6001-470C-66AF-49CF28EB9019}"/>
              </a:ext>
            </a:extLst>
          </p:cNvPr>
          <p:cNvSpPr txBox="1"/>
          <p:nvPr/>
        </p:nvSpPr>
        <p:spPr>
          <a:xfrm>
            <a:off x="1709314" y="712194"/>
            <a:ext cx="898963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7A96FB-8B4B-7067-95F5-4D45B235E839}"/>
              </a:ext>
            </a:extLst>
          </p:cNvPr>
          <p:cNvSpPr txBox="1"/>
          <p:nvPr/>
        </p:nvSpPr>
        <p:spPr>
          <a:xfrm>
            <a:off x="1717793" y="1287083"/>
            <a:ext cx="890484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561A9F-8D5D-6BBF-77D1-4BCF033EAE75}"/>
              </a:ext>
            </a:extLst>
          </p:cNvPr>
          <p:cNvCxnSpPr>
            <a:stCxn id="40" idx="1"/>
            <a:endCxn id="41" idx="3"/>
          </p:cNvCxnSpPr>
          <p:nvPr/>
        </p:nvCxnSpPr>
        <p:spPr>
          <a:xfrm flipH="1" flipV="1">
            <a:off x="2608277" y="847156"/>
            <a:ext cx="1616423" cy="26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C5F345-1943-3DB9-86CD-D41CF65D2C5E}"/>
              </a:ext>
            </a:extLst>
          </p:cNvPr>
          <p:cNvCxnSpPr>
            <a:stCxn id="40" idx="1"/>
            <a:endCxn id="42" idx="3"/>
          </p:cNvCxnSpPr>
          <p:nvPr/>
        </p:nvCxnSpPr>
        <p:spPr>
          <a:xfrm flipH="1">
            <a:off x="2608277" y="1112028"/>
            <a:ext cx="1616423" cy="310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822AD5-0258-26E0-E74F-4A1A0C0647AC}"/>
              </a:ext>
            </a:extLst>
          </p:cNvPr>
          <p:cNvSpPr txBox="1"/>
          <p:nvPr/>
        </p:nvSpPr>
        <p:spPr>
          <a:xfrm>
            <a:off x="6533658" y="982118"/>
            <a:ext cx="843137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248D77-8BC8-22C5-E70F-E11CB6A674C0}"/>
              </a:ext>
            </a:extLst>
          </p:cNvPr>
          <p:cNvCxnSpPr>
            <a:stCxn id="40" idx="3"/>
            <a:endCxn id="45" idx="1"/>
          </p:cNvCxnSpPr>
          <p:nvPr/>
        </p:nvCxnSpPr>
        <p:spPr>
          <a:xfrm>
            <a:off x="4981110" y="1112028"/>
            <a:ext cx="1552547" cy="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2FC2D-FBF2-8A2D-604E-0D3B54771FB7}"/>
              </a:ext>
            </a:extLst>
          </p:cNvPr>
          <p:cNvCxnSpPr>
            <a:cxnSpLocks/>
            <a:stCxn id="54" idx="0"/>
            <a:endCxn id="40" idx="2"/>
          </p:cNvCxnSpPr>
          <p:nvPr/>
        </p:nvCxnSpPr>
        <p:spPr>
          <a:xfrm flipV="1">
            <a:off x="4587507" y="1246989"/>
            <a:ext cx="15398" cy="999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7C23EB9-12CB-F58B-C368-36920C7EFB6D}"/>
              </a:ext>
            </a:extLst>
          </p:cNvPr>
          <p:cNvSpPr txBox="1"/>
          <p:nvPr/>
        </p:nvSpPr>
        <p:spPr>
          <a:xfrm>
            <a:off x="5364329" y="869368"/>
            <a:ext cx="767108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ACE55-0566-C0CB-B523-5F59FB889FAF}"/>
              </a:ext>
            </a:extLst>
          </p:cNvPr>
          <p:cNvSpPr txBox="1"/>
          <p:nvPr/>
        </p:nvSpPr>
        <p:spPr>
          <a:xfrm>
            <a:off x="3010498" y="976614"/>
            <a:ext cx="576470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7E9FD1-0188-E1D6-DCC4-AFE7646DBE93}"/>
              </a:ext>
            </a:extLst>
          </p:cNvPr>
          <p:cNvSpPr txBox="1"/>
          <p:nvPr/>
        </p:nvSpPr>
        <p:spPr>
          <a:xfrm>
            <a:off x="959223" y="4095315"/>
            <a:ext cx="607769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6B1B61-D47A-798D-258C-C07A4074C35D}"/>
              </a:ext>
            </a:extLst>
          </p:cNvPr>
          <p:cNvSpPr txBox="1"/>
          <p:nvPr/>
        </p:nvSpPr>
        <p:spPr>
          <a:xfrm>
            <a:off x="3797662" y="1401805"/>
            <a:ext cx="759996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A40A90-854C-9049-F52E-174E7AB51ED5}"/>
              </a:ext>
            </a:extLst>
          </p:cNvPr>
          <p:cNvSpPr txBox="1"/>
          <p:nvPr/>
        </p:nvSpPr>
        <p:spPr>
          <a:xfrm>
            <a:off x="6366873" y="3981503"/>
            <a:ext cx="1045499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46455F-0161-DDD8-C298-8A912D936A27}"/>
              </a:ext>
            </a:extLst>
          </p:cNvPr>
          <p:cNvSpPr txBox="1"/>
          <p:nvPr/>
        </p:nvSpPr>
        <p:spPr>
          <a:xfrm>
            <a:off x="5217726" y="2249756"/>
            <a:ext cx="2028314" cy="6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Generating Data and Saving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049C12-CC1D-792C-6B71-228AEF24DB91}"/>
              </a:ext>
            </a:extLst>
          </p:cNvPr>
          <p:cNvSpPr txBox="1"/>
          <p:nvPr/>
        </p:nvSpPr>
        <p:spPr>
          <a:xfrm>
            <a:off x="4162263" y="2246237"/>
            <a:ext cx="850489" cy="6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Fitness Check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BC22F6F-8F27-1421-4FB6-6A7AA2D8DE31}"/>
              </a:ext>
            </a:extLst>
          </p:cNvPr>
          <p:cNvCxnSpPr>
            <a:endCxn id="34" idx="0"/>
          </p:cNvCxnSpPr>
          <p:nvPr/>
        </p:nvCxnSpPr>
        <p:spPr>
          <a:xfrm flipV="1">
            <a:off x="4979232" y="1756323"/>
            <a:ext cx="3145974" cy="459445"/>
          </a:xfrm>
          <a:prstGeom prst="bentConnector4">
            <a:avLst>
              <a:gd name="adj1" fmla="val 3277"/>
              <a:gd name="adj2" fmla="val 136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1361049-D986-BC94-4944-B58ABEA5A529}"/>
              </a:ext>
            </a:extLst>
          </p:cNvPr>
          <p:cNvCxnSpPr>
            <a:cxnSpLocks/>
            <a:stCxn id="36" idx="0"/>
            <a:endCxn id="54" idx="2"/>
          </p:cNvCxnSpPr>
          <p:nvPr/>
        </p:nvCxnSpPr>
        <p:spPr>
          <a:xfrm flipV="1">
            <a:off x="4572000" y="2921047"/>
            <a:ext cx="15508" cy="68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6F4746-4D1A-7D95-8AD5-95AF2B3A5C11}"/>
              </a:ext>
            </a:extLst>
          </p:cNvPr>
          <p:cNvSpPr txBox="1"/>
          <p:nvPr/>
        </p:nvSpPr>
        <p:spPr>
          <a:xfrm>
            <a:off x="3691355" y="1898368"/>
            <a:ext cx="941814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5398C04-1ADE-5269-9B58-6A77566C59C9}"/>
              </a:ext>
            </a:extLst>
          </p:cNvPr>
          <p:cNvCxnSpPr>
            <a:cxnSpLocks/>
          </p:cNvCxnSpPr>
          <p:nvPr/>
        </p:nvCxnSpPr>
        <p:spPr>
          <a:xfrm rot="5400000" flipH="1">
            <a:off x="4065440" y="1813081"/>
            <a:ext cx="197615" cy="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1034322-3DCB-1F21-0AEB-FAC934ABED4B}"/>
              </a:ext>
            </a:extLst>
          </p:cNvPr>
          <p:cNvSpPr txBox="1"/>
          <p:nvPr/>
        </p:nvSpPr>
        <p:spPr>
          <a:xfrm>
            <a:off x="5217138" y="1563942"/>
            <a:ext cx="887923" cy="2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Rejected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7B016D-690F-EB71-EE60-2F962632336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89431" y="1695633"/>
            <a:ext cx="239976" cy="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9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CFA299-F604-D48D-45B6-8348FE17EE14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System Diagrams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45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CE0748-F84E-34EA-3208-B722FDD9CFAC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Modules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C5BB1-4E4A-16F2-4664-3778D3A9DF86}"/>
              </a:ext>
            </a:extLst>
          </p:cNvPr>
          <p:cNvSpPr txBox="1"/>
          <p:nvPr/>
        </p:nvSpPr>
        <p:spPr>
          <a:xfrm>
            <a:off x="0" y="551021"/>
            <a:ext cx="91440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UI Module :</a:t>
            </a:r>
            <a:endParaRPr lang="en" sz="1800" b="1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User profiles and secure authentication.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Input forms for scheduling rules and constraints.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Creation of tables for clarity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User friendly dashboards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04A84-F63C-3845-E05D-8284F95060A6}"/>
              </a:ext>
            </a:extLst>
          </p:cNvPr>
          <p:cNvSpPr txBox="1"/>
          <p:nvPr/>
        </p:nvSpPr>
        <p:spPr>
          <a:xfrm>
            <a:off x="0" y="2868930"/>
            <a:ext cx="91440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Scheduling Module: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Genetic Algorithm-based scheduling core.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Resource allocation for classrooms and faculty.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Conflict resolution for minimizing overlaps.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452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CE0748-F84E-34EA-3208-B722FDD9CFAC}"/>
              </a:ext>
            </a:extLst>
          </p:cNvPr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swald"/>
                <a:cs typeface="Arial"/>
                <a:sym typeface="Oswald"/>
              </a:rPr>
              <a:t>Modules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C5BB1-4E4A-16F2-4664-3778D3A9DF86}"/>
              </a:ext>
            </a:extLst>
          </p:cNvPr>
          <p:cNvSpPr txBox="1"/>
          <p:nvPr/>
        </p:nvSpPr>
        <p:spPr>
          <a:xfrm>
            <a:off x="0" y="551021"/>
            <a:ext cx="9144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Database Module: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PostgreSQL database management system.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IN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Storage and retrieval of scheduling data.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User profile data storage.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lang="en" sz="1800" b="1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lang="en" sz="1800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04A84-F63C-3845-E05D-8284F95060A6}"/>
              </a:ext>
            </a:extLst>
          </p:cNvPr>
          <p:cNvSpPr txBox="1"/>
          <p:nvPr/>
        </p:nvSpPr>
        <p:spPr>
          <a:xfrm>
            <a:off x="0" y="2868930"/>
            <a:ext cx="9144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PDF Export Module: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PDF generation and conversion functionality.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User-initiated PDF download feature.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-IN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Choice of different timetable views before PDF generation.</a:t>
            </a:r>
            <a:endParaRPr kumimoji="0" lang="en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tabLst/>
              <a:defRPr/>
            </a:pPr>
            <a:endParaRPr kumimoji="0" lang="en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67942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762</Words>
  <Application>Microsoft Office PowerPoint</Application>
  <PresentationFormat>On-screen Show (16:9)</PresentationFormat>
  <Paragraphs>174</Paragraphs>
  <Slides>15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Oswald</vt:lpstr>
      <vt:lpstr>Raleway</vt:lpstr>
      <vt:lpstr>Roboto</vt:lpstr>
      <vt:lpstr>Calibri</vt:lpstr>
      <vt:lpstr>Arial</vt:lpstr>
      <vt:lpstr>Wingdings</vt:lpstr>
      <vt:lpstr>Software Development Bussines Plan by Slidesgo</vt:lpstr>
      <vt:lpstr>DP-I Review  On “TimeTable Scheduling”</vt:lpstr>
      <vt:lpstr>Genetic Algorithm-Based Timetable Scheduler Application</vt:lpstr>
      <vt:lpstr>MOTIVATION</vt:lpstr>
      <vt:lpstr>Gap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</vt:lpstr>
      <vt:lpstr>PowerPoint Presentation</vt:lpstr>
      <vt:lpstr>Software Requirements</vt:lpstr>
      <vt:lpstr>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DP-I Review  On “TimeTable Scheduling”</dc:title>
  <dc:creator>Vishwajeet Desai</dc:creator>
  <cp:lastModifiedBy>Vishwajeet Desai</cp:lastModifiedBy>
  <cp:revision>7</cp:revision>
  <dcterms:modified xsi:type="dcterms:W3CDTF">2023-11-02T04:03:50Z</dcterms:modified>
</cp:coreProperties>
</file>